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6.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tIns="91425"/>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tIns="91425"/>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47190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694250" y="1919075"/>
            <a:ext cx="3999900" cy="2710199"/>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226077" y="357800"/>
            <a:ext cx="2808000" cy="9534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tIns="91425"/>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tIns="91425"/>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p:txBody>
      </p:sp>
      <p:sp>
        <p:nvSpPr>
          <p:cNvPr id="49" name="Shape 49"/>
          <p:cNvSpPr txBox="1"/>
          <p:nvPr>
            <p:ph idx="1" type="subTitle"/>
          </p:nvPr>
        </p:nvSpPr>
        <p:spPr>
          <a:xfrm>
            <a:off x="265500" y="2779466"/>
            <a:ext cx="4045200" cy="1235099"/>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tIns="91425"/>
          <a:lstStyle>
            <a:lvl1pPr lvl="0">
              <a:lnSpc>
                <a:spcPct val="100000"/>
              </a:lnSpc>
              <a:spcBef>
                <a:spcPts val="0"/>
              </a:spcBef>
              <a:spcAft>
                <a:spcPts val="0"/>
              </a:spcAft>
              <a:buClr>
                <a:schemeClr val="lt1"/>
              </a:buClr>
              <a:buSzPct val="1000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tIns="91425"/>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600"/>
          </a:xfrm>
          <a:prstGeom prst="rect">
            <a:avLst/>
          </a:prstGeom>
        </p:spPr>
        <p:txBody>
          <a:bodyPr anchorCtr="0" anchor="b" bIns="91425" lIns="91425" rIns="91425" tIns="91425">
            <a:noAutofit/>
          </a:bodyPr>
          <a:lstStyle/>
          <a:p>
            <a:pPr lvl="0">
              <a:spcBef>
                <a:spcPts val="0"/>
              </a:spcBef>
              <a:buNone/>
            </a:pPr>
            <a:r>
              <a:rPr lang="en"/>
              <a:t>Discovery Center</a:t>
            </a:r>
          </a:p>
        </p:txBody>
      </p:sp>
      <p:sp>
        <p:nvSpPr>
          <p:cNvPr id="68" name="Shape 68"/>
          <p:cNvSpPr txBox="1"/>
          <p:nvPr>
            <p:ph idx="1" type="subTitle"/>
          </p:nvPr>
        </p:nvSpPr>
        <p:spPr>
          <a:xfrm>
            <a:off x="390525" y="2789130"/>
            <a:ext cx="8222100" cy="432900"/>
          </a:xfrm>
          <a:prstGeom prst="rect">
            <a:avLst/>
          </a:prstGeom>
        </p:spPr>
        <p:txBody>
          <a:bodyPr anchorCtr="0" anchor="t" bIns="91425" lIns="91425" rIns="91425" tIns="91425">
            <a:noAutofit/>
          </a:bodyPr>
          <a:lstStyle/>
          <a:p>
            <a:pPr lvl="0">
              <a:spcBef>
                <a:spcPts val="0"/>
              </a:spcBef>
              <a:buNone/>
            </a:pPr>
            <a:r>
              <a:rPr lang="en"/>
              <a:t>MUSEUM OF DISCOVERY AND SCIENCE</a:t>
            </a:r>
          </a:p>
          <a:p>
            <a:pPr lvl="0">
              <a:spcBef>
                <a:spcPts val="0"/>
              </a:spcBef>
              <a:buNone/>
            </a:pPr>
            <a:r>
              <a:rPr lang="en"/>
              <a:t>Brandon Wand</a:t>
            </a:r>
          </a:p>
          <a:p>
            <a:pPr lvl="0">
              <a:spcBef>
                <a:spcPts val="0"/>
              </a:spcBef>
              <a:buNone/>
            </a:pPr>
            <a:r>
              <a:rPr lang="en"/>
              <a:t>Jeffrey Schaefer</a:t>
            </a:r>
          </a:p>
          <a:p>
            <a:pPr lvl="0">
              <a:spcBef>
                <a:spcPts val="0"/>
              </a:spcBef>
              <a:buNone/>
            </a:pPr>
            <a:r>
              <a:rPr lang="en"/>
              <a:t>Angel Ramirez</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72" name="Shape 72"/>
        <p:cNvGrpSpPr/>
        <p:nvPr/>
      </p:nvGrpSpPr>
      <p:grpSpPr>
        <a:xfrm>
          <a:off x="0" y="0"/>
          <a:ext cx="0" cy="0"/>
          <a:chOff x="0" y="0"/>
          <a:chExt cx="0" cy="0"/>
        </a:xfrm>
      </p:grpSpPr>
      <p:sp>
        <p:nvSpPr>
          <p:cNvPr id="73" name="Shape 73"/>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Main Activity</a:t>
            </a:r>
          </a:p>
        </p:txBody>
      </p:sp>
      <p:sp>
        <p:nvSpPr>
          <p:cNvPr id="74" name="Shape 74"/>
          <p:cNvSpPr txBox="1"/>
          <p:nvPr>
            <p:ph idx="1" type="body"/>
          </p:nvPr>
        </p:nvSpPr>
        <p:spPr>
          <a:xfrm>
            <a:off x="471900" y="1919075"/>
            <a:ext cx="5580900" cy="2710200"/>
          </a:xfrm>
          <a:prstGeom prst="rect">
            <a:avLst/>
          </a:prstGeom>
        </p:spPr>
        <p:txBody>
          <a:bodyPr anchorCtr="0" anchor="t" bIns="91425" lIns="91425" rIns="91425" tIns="91425">
            <a:noAutofit/>
          </a:bodyPr>
          <a:lstStyle/>
          <a:p>
            <a:pPr lvl="0" algn="just">
              <a:spcBef>
                <a:spcPts val="0"/>
              </a:spcBef>
              <a:buNone/>
            </a:pPr>
            <a:r>
              <a:rPr lang="en"/>
              <a:t>At the beginning of our app, users are greeted with a simple analytics page. In which the app takes our gender, age, and name. Once this is done, the user is sent to the main page, with four options they can click. The first choice being our trivia game, The second one being our Photo Adventure application, the third one being a simple information page about the New River Inn, and lastly the fourth one being the About page for our app.</a:t>
            </a:r>
          </a:p>
        </p:txBody>
      </p:sp>
      <p:pic>
        <p:nvPicPr>
          <p:cNvPr descr="Screenshot_20160729-114511.png" id="75" name="Shape 75"/>
          <p:cNvPicPr preferRelativeResize="0"/>
          <p:nvPr/>
        </p:nvPicPr>
        <p:blipFill>
          <a:blip r:embed="rId3">
            <a:alphaModFix/>
          </a:blip>
          <a:stretch>
            <a:fillRect/>
          </a:stretch>
        </p:blipFill>
        <p:spPr>
          <a:xfrm>
            <a:off x="6239924" y="608499"/>
            <a:ext cx="2454075" cy="3926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79" name="Shape 79"/>
        <p:cNvGrpSpPr/>
        <p:nvPr/>
      </p:nvGrpSpPr>
      <p:grpSpPr>
        <a:xfrm>
          <a:off x="0" y="0"/>
          <a:ext cx="0" cy="0"/>
          <a:chOff x="0" y="0"/>
          <a:chExt cx="0" cy="0"/>
        </a:xfrm>
      </p:grpSpPr>
      <p:sp>
        <p:nvSpPr>
          <p:cNvPr id="80" name="Shape 80"/>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Trivia Game</a:t>
            </a:r>
          </a:p>
        </p:txBody>
      </p:sp>
      <p:sp>
        <p:nvSpPr>
          <p:cNvPr id="81" name="Shape 81"/>
          <p:cNvSpPr txBox="1"/>
          <p:nvPr>
            <p:ph idx="1" type="body"/>
          </p:nvPr>
        </p:nvSpPr>
        <p:spPr>
          <a:xfrm>
            <a:off x="471900" y="1919075"/>
            <a:ext cx="5580900" cy="2710200"/>
          </a:xfrm>
          <a:prstGeom prst="rect">
            <a:avLst/>
          </a:prstGeom>
        </p:spPr>
        <p:txBody>
          <a:bodyPr anchorCtr="0" anchor="t" bIns="91425" lIns="91425" rIns="91425" tIns="91425">
            <a:noAutofit/>
          </a:bodyPr>
          <a:lstStyle/>
          <a:p>
            <a:pPr lvl="0" algn="just">
              <a:spcBef>
                <a:spcPts val="0"/>
              </a:spcBef>
              <a:buNone/>
            </a:pPr>
            <a:r>
              <a:rPr lang="en"/>
              <a:t>This is one of our small games implemented for the user’s experience. While it is quite self explanatory, the app runs a simple test, complete with button animations and incorrect/correct images to immerse the user. The answers shuffle each time you take the test, and at the end, the app gives the user his score based on how many he got on his first try.</a:t>
            </a:r>
          </a:p>
        </p:txBody>
      </p:sp>
      <p:pic>
        <p:nvPicPr>
          <p:cNvPr descr="Screenshot_20160729-114650.png" id="82" name="Shape 82"/>
          <p:cNvPicPr preferRelativeResize="0"/>
          <p:nvPr/>
        </p:nvPicPr>
        <p:blipFill>
          <a:blip r:embed="rId3">
            <a:alphaModFix/>
          </a:blip>
          <a:stretch>
            <a:fillRect/>
          </a:stretch>
        </p:blipFill>
        <p:spPr>
          <a:xfrm>
            <a:off x="6239924" y="608483"/>
            <a:ext cx="2454074" cy="39265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86" name="Shape 86"/>
        <p:cNvGrpSpPr/>
        <p:nvPr/>
      </p:nvGrpSpPr>
      <p:grpSpPr>
        <a:xfrm>
          <a:off x="0" y="0"/>
          <a:ext cx="0" cy="0"/>
          <a:chOff x="0" y="0"/>
          <a:chExt cx="0" cy="0"/>
        </a:xfrm>
      </p:grpSpPr>
      <p:sp>
        <p:nvSpPr>
          <p:cNvPr id="87" name="Shape 87"/>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Photo Adventure</a:t>
            </a:r>
          </a:p>
        </p:txBody>
      </p:sp>
      <p:sp>
        <p:nvSpPr>
          <p:cNvPr id="88" name="Shape 88"/>
          <p:cNvSpPr txBox="1"/>
          <p:nvPr>
            <p:ph idx="1" type="body"/>
          </p:nvPr>
        </p:nvSpPr>
        <p:spPr>
          <a:xfrm>
            <a:off x="471900" y="1919075"/>
            <a:ext cx="5580900" cy="2710200"/>
          </a:xfrm>
          <a:prstGeom prst="rect">
            <a:avLst/>
          </a:prstGeom>
        </p:spPr>
        <p:txBody>
          <a:bodyPr anchorCtr="0" anchor="t" bIns="91425" lIns="91425" rIns="91425" tIns="91425">
            <a:noAutofit/>
          </a:bodyPr>
          <a:lstStyle/>
          <a:p>
            <a:pPr lvl="0" algn="just">
              <a:spcBef>
                <a:spcPts val="0"/>
              </a:spcBef>
              <a:buNone/>
            </a:pPr>
            <a:r>
              <a:rPr lang="en"/>
              <a:t>With this part of our app, users can take pictures and draw over them with various brushes, and afterwards they can save the image. The other option puts the user in the camera, and when they have the camera see a certain image, a three dimensional airplane will appear right out of it. This is our implementation of augmented reality. </a:t>
            </a:r>
          </a:p>
        </p:txBody>
      </p:sp>
      <p:pic>
        <p:nvPicPr>
          <p:cNvPr descr="Screenshot_20160729-114800.png" id="89" name="Shape 89"/>
          <p:cNvPicPr preferRelativeResize="0"/>
          <p:nvPr/>
        </p:nvPicPr>
        <p:blipFill>
          <a:blip r:embed="rId3">
            <a:alphaModFix/>
          </a:blip>
          <a:stretch>
            <a:fillRect/>
          </a:stretch>
        </p:blipFill>
        <p:spPr>
          <a:xfrm>
            <a:off x="6239926" y="608500"/>
            <a:ext cx="2454074" cy="392650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93" name="Shape 93"/>
        <p:cNvGrpSpPr/>
        <p:nvPr/>
      </p:nvGrpSpPr>
      <p:grpSpPr>
        <a:xfrm>
          <a:off x="0" y="0"/>
          <a:ext cx="0" cy="0"/>
          <a:chOff x="0" y="0"/>
          <a:chExt cx="0" cy="0"/>
        </a:xfrm>
      </p:grpSpPr>
      <p:sp>
        <p:nvSpPr>
          <p:cNvPr id="94" name="Shape 94"/>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The New River Inn</a:t>
            </a:r>
          </a:p>
        </p:txBody>
      </p:sp>
      <p:sp>
        <p:nvSpPr>
          <p:cNvPr id="95" name="Shape 95"/>
          <p:cNvSpPr txBox="1"/>
          <p:nvPr>
            <p:ph idx="1" type="body"/>
          </p:nvPr>
        </p:nvSpPr>
        <p:spPr>
          <a:xfrm>
            <a:off x="471900" y="1919075"/>
            <a:ext cx="5557200" cy="2710200"/>
          </a:xfrm>
          <a:prstGeom prst="rect">
            <a:avLst/>
          </a:prstGeom>
        </p:spPr>
        <p:txBody>
          <a:bodyPr anchorCtr="0" anchor="t" bIns="91425" lIns="91425" rIns="91425" tIns="91425">
            <a:noAutofit/>
          </a:bodyPr>
          <a:lstStyle/>
          <a:p>
            <a:pPr lvl="0" algn="just">
              <a:spcBef>
                <a:spcPts val="0"/>
              </a:spcBef>
              <a:buNone/>
            </a:pPr>
            <a:r>
              <a:rPr lang="en"/>
              <a:t>This is an informational page for our adult user base, it has basic information about our center and it’s history. </a:t>
            </a:r>
          </a:p>
        </p:txBody>
      </p:sp>
      <p:pic>
        <p:nvPicPr>
          <p:cNvPr descr="Screenshot_20160729-115728.png" id="96" name="Shape 96"/>
          <p:cNvPicPr preferRelativeResize="0"/>
          <p:nvPr/>
        </p:nvPicPr>
        <p:blipFill>
          <a:blip r:embed="rId3">
            <a:alphaModFix/>
          </a:blip>
          <a:stretch>
            <a:fillRect/>
          </a:stretch>
        </p:blipFill>
        <p:spPr>
          <a:xfrm>
            <a:off x="6239924" y="608487"/>
            <a:ext cx="2454074" cy="39265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660000"/>
        </a:solidFill>
      </p:bgPr>
    </p:bg>
    <p:spTree>
      <p:nvGrpSpPr>
        <p:cNvPr id="100" name="Shape 100"/>
        <p:cNvGrpSpPr/>
        <p:nvPr/>
      </p:nvGrpSpPr>
      <p:grpSpPr>
        <a:xfrm>
          <a:off x="0" y="0"/>
          <a:ext cx="0" cy="0"/>
          <a:chOff x="0" y="0"/>
          <a:chExt cx="0" cy="0"/>
        </a:xfrm>
      </p:grpSpPr>
      <p:sp>
        <p:nvSpPr>
          <p:cNvPr id="101" name="Shape 101"/>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About</a:t>
            </a:r>
          </a:p>
        </p:txBody>
      </p:sp>
      <p:sp>
        <p:nvSpPr>
          <p:cNvPr id="102" name="Shape 102"/>
          <p:cNvSpPr txBox="1"/>
          <p:nvPr>
            <p:ph idx="1" type="body"/>
          </p:nvPr>
        </p:nvSpPr>
        <p:spPr>
          <a:xfrm>
            <a:off x="471900" y="1919075"/>
            <a:ext cx="5521800" cy="2710200"/>
          </a:xfrm>
          <a:prstGeom prst="rect">
            <a:avLst/>
          </a:prstGeom>
        </p:spPr>
        <p:txBody>
          <a:bodyPr anchorCtr="0" anchor="t" bIns="91425" lIns="91425" rIns="91425" tIns="91425">
            <a:noAutofit/>
          </a:bodyPr>
          <a:lstStyle/>
          <a:p>
            <a:pPr lvl="0" algn="just">
              <a:spcBef>
                <a:spcPts val="0"/>
              </a:spcBef>
              <a:buNone/>
            </a:pPr>
            <a:r>
              <a:rPr lang="en"/>
              <a:t>Basically, this is our credits page, which gives the user basic information about our app and what went into it during it’s development.</a:t>
            </a:r>
          </a:p>
        </p:txBody>
      </p:sp>
      <p:pic>
        <p:nvPicPr>
          <p:cNvPr descr="Screenshot_20160729-115740.png" id="103" name="Shape 103"/>
          <p:cNvPicPr preferRelativeResize="0"/>
          <p:nvPr/>
        </p:nvPicPr>
        <p:blipFill>
          <a:blip r:embed="rId3">
            <a:alphaModFix/>
          </a:blip>
          <a:stretch>
            <a:fillRect/>
          </a:stretch>
        </p:blipFill>
        <p:spPr>
          <a:xfrm>
            <a:off x="6239924" y="608487"/>
            <a:ext cx="2454075" cy="39265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